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89" r:id="rId3"/>
    <p:sldId id="257" r:id="rId4"/>
    <p:sldId id="290" r:id="rId5"/>
    <p:sldId id="259" r:id="rId6"/>
    <p:sldId id="291" r:id="rId7"/>
    <p:sldId id="261" r:id="rId8"/>
    <p:sldId id="292" r:id="rId9"/>
    <p:sldId id="293" r:id="rId10"/>
    <p:sldId id="294" r:id="rId11"/>
    <p:sldId id="295" r:id="rId12"/>
    <p:sldId id="296" r:id="rId13"/>
    <p:sldId id="298" r:id="rId14"/>
    <p:sldId id="300" r:id="rId15"/>
    <p:sldId id="301" r:id="rId16"/>
  </p:sldIdLst>
  <p:sldSz cx="14630400" cy="8229600"/>
  <p:notesSz cx="8229600" cy="146304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bold r:id="rId22"/>
    </p:embeddedFont>
    <p:embeddedFont>
      <p:font typeface="Unbounded Bold" panose="020B0604020202020204" charset="0"/>
      <p:bold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MESONERO MORO" initials="JMM" lastIdx="1" clrIdx="0">
    <p:extLst>
      <p:ext uri="{19B8F6BF-5375-455C-9EA6-DF929625EA0E}">
        <p15:presenceInfo xmlns:p15="http://schemas.microsoft.com/office/powerpoint/2012/main" userId="S-1-5-21-2631272673-206411122-2980211888-642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696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42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75941" y="1847282"/>
            <a:ext cx="6514712" cy="1242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AsanaYoga</a:t>
            </a:r>
            <a:endParaRPr lang="en-US" sz="6000" dirty="0"/>
          </a:p>
        </p:txBody>
      </p:sp>
      <p:sp>
        <p:nvSpPr>
          <p:cNvPr id="7" name="Text 3"/>
          <p:cNvSpPr/>
          <p:nvPr/>
        </p:nvSpPr>
        <p:spPr>
          <a:xfrm>
            <a:off x="1763111" y="5139228"/>
            <a:ext cx="6774472" cy="101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Proyecto realizado por Javier Mesonero Moro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Tutor: Raul Polo Gonzalez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2FE61A4-2FC6-482F-8B4B-65EE76892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50" y="1046504"/>
            <a:ext cx="2332799" cy="2332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996CC9A-0FED-DC4C-7A1A-43B4570B1EFD}"/>
              </a:ext>
            </a:extLst>
          </p:cNvPr>
          <p:cNvSpPr/>
          <p:nvPr/>
        </p:nvSpPr>
        <p:spPr>
          <a:xfrm>
            <a:off x="546735" y="464344"/>
            <a:ext cx="11715750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del Sistema. </a:t>
            </a: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 Interfaces</a:t>
            </a:r>
            <a:endParaRPr lang="en-US" sz="30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181514E-82AD-6016-8BFF-8FEFEC9F54AC}"/>
              </a:ext>
            </a:extLst>
          </p:cNvPr>
          <p:cNvSpPr/>
          <p:nvPr/>
        </p:nvSpPr>
        <p:spPr>
          <a:xfrm>
            <a:off x="982451" y="1493529"/>
            <a:ext cx="3154323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Agregar Asana</a:t>
            </a: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F3C4520-C9BC-F10B-ECC8-556C6AFC1061}"/>
              </a:ext>
            </a:extLst>
          </p:cNvPr>
          <p:cNvSpPr/>
          <p:nvPr/>
        </p:nvSpPr>
        <p:spPr>
          <a:xfrm>
            <a:off x="982451" y="1800879"/>
            <a:ext cx="320849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agregar posturas</a:t>
            </a:r>
            <a:endParaRPr lang="en-US" sz="16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E5F182C-9C04-917C-413A-26D5DEF9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2451" y="2278636"/>
            <a:ext cx="2503765" cy="5567546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10711282-D104-CECA-6276-2A3914BC54CF}"/>
              </a:ext>
            </a:extLst>
          </p:cNvPr>
          <p:cNvSpPr/>
          <p:nvPr/>
        </p:nvSpPr>
        <p:spPr>
          <a:xfrm>
            <a:off x="5915314" y="1393797"/>
            <a:ext cx="3539891" cy="25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Pantalla Asana</a:t>
            </a:r>
            <a:endParaRPr lang="en-US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AFC7144A-CBD3-8E83-00A5-EB842C60B735}"/>
              </a:ext>
            </a:extLst>
          </p:cNvPr>
          <p:cNvSpPr/>
          <p:nvPr/>
        </p:nvSpPr>
        <p:spPr>
          <a:xfrm>
            <a:off x="5683926" y="1727021"/>
            <a:ext cx="3038834" cy="25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600" dirty="0">
                <a:solidFill>
                  <a:srgbClr val="333F70"/>
                </a:solidFill>
                <a:latin typeface="Open Sans" panose="020B0606030504020204" pitchFamily="34" charset="0"/>
              </a:rPr>
              <a:t>Información sobre la postura</a:t>
            </a:r>
            <a:endParaRPr lang="en-US" sz="14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953A742-65EF-DFE7-B5C5-875A494C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15214" y="2197710"/>
            <a:ext cx="2503764" cy="5567546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03417294-DDBA-1684-C896-E13BAF4DCAB7}"/>
              </a:ext>
            </a:extLst>
          </p:cNvPr>
          <p:cNvSpPr/>
          <p:nvPr/>
        </p:nvSpPr>
        <p:spPr>
          <a:xfrm>
            <a:off x="10950373" y="1393797"/>
            <a:ext cx="3736813" cy="32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Crear Rutina</a:t>
            </a:r>
            <a:endParaRPr lang="en-US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A38C495-585C-B4DF-EE0D-865400BC7F58}"/>
              </a:ext>
            </a:extLst>
          </p:cNvPr>
          <p:cNvSpPr/>
          <p:nvPr/>
        </p:nvSpPr>
        <p:spPr>
          <a:xfrm>
            <a:off x="10394078" y="1714994"/>
            <a:ext cx="3736813" cy="38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0" i="0" u="none" strike="noStrike" dirty="0">
                <a:solidFill>
                  <a:srgbClr val="333F70"/>
                </a:solidFill>
                <a:effectLst/>
                <a:latin typeface="Open Sans" panose="020B0606030504020204" pitchFamily="34" charset="0"/>
              </a:rPr>
              <a:t>Crear una playlist de posturas</a:t>
            </a:r>
            <a:endParaRPr lang="en-US" sz="160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0CD62AAE-3599-7F5D-88BA-998F9164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47976" y="2197710"/>
            <a:ext cx="2503764" cy="5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AB014E-81D2-D65F-26AE-97282BC859C0}"/>
              </a:ext>
            </a:extLst>
          </p:cNvPr>
          <p:cNvSpPr/>
          <p:nvPr/>
        </p:nvSpPr>
        <p:spPr>
          <a:xfrm>
            <a:off x="546735" y="464344"/>
            <a:ext cx="11715750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del Sistema. </a:t>
            </a: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 Interfaces</a:t>
            </a:r>
            <a:endParaRPr lang="en-US" sz="30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636CB98-A3B1-B44F-A79D-04C573FF39B4}"/>
              </a:ext>
            </a:extLst>
          </p:cNvPr>
          <p:cNvSpPr/>
          <p:nvPr/>
        </p:nvSpPr>
        <p:spPr>
          <a:xfrm>
            <a:off x="386550" y="1363278"/>
            <a:ext cx="3154323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Perfil de usuario</a:t>
            </a:r>
            <a:endParaRPr lang="en-US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EE965C6-5E29-BB9B-EAC4-C280D73D7616}"/>
              </a:ext>
            </a:extLst>
          </p:cNvPr>
          <p:cNvSpPr/>
          <p:nvPr/>
        </p:nvSpPr>
        <p:spPr>
          <a:xfrm>
            <a:off x="386550" y="1670628"/>
            <a:ext cx="320849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Información del usuario</a:t>
            </a:r>
            <a:endParaRPr lang="en-US" sz="16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8F322E3-3A19-20FB-C5AF-0E4588A6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550" y="2170688"/>
            <a:ext cx="2503764" cy="5567546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6F116B6C-7C6A-5BE6-3924-DC77CE463679}"/>
              </a:ext>
            </a:extLst>
          </p:cNvPr>
          <p:cNvSpPr/>
          <p:nvPr/>
        </p:nvSpPr>
        <p:spPr>
          <a:xfrm>
            <a:off x="4310050" y="1332280"/>
            <a:ext cx="3539891" cy="25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Editar perfil</a:t>
            </a:r>
            <a:endParaRPr lang="en-US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0340730D-1EC3-FDC3-8218-03A0D0F888A9}"/>
              </a:ext>
            </a:extLst>
          </p:cNvPr>
          <p:cNvSpPr/>
          <p:nvPr/>
        </p:nvSpPr>
        <p:spPr>
          <a:xfrm>
            <a:off x="4310050" y="1670628"/>
            <a:ext cx="2912629" cy="325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600" b="0" i="0" u="none" strike="noStrike" dirty="0">
                <a:solidFill>
                  <a:srgbClr val="333F70"/>
                </a:solidFill>
                <a:effectLst/>
                <a:latin typeface="Open Sans" panose="020B0606030504020204" pitchFamily="34" charset="0"/>
              </a:rPr>
              <a:t>Editar info</a:t>
            </a:r>
            <a:r>
              <a:rPr lang="es-ES" sz="1600" dirty="0">
                <a:solidFill>
                  <a:srgbClr val="333F70"/>
                </a:solidFill>
                <a:latin typeface="Open Sans" panose="020B0606030504020204" pitchFamily="34" charset="0"/>
              </a:rPr>
              <a:t>rmación del usuario</a:t>
            </a:r>
            <a:endParaRPr lang="en-US" sz="14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5695E37-86DE-A8C1-F08C-3966E1E5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0050" y="2170688"/>
            <a:ext cx="2503764" cy="5567544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2F4114C9-812F-B80A-DA7F-BF829DD9F01C}"/>
              </a:ext>
            </a:extLst>
          </p:cNvPr>
          <p:cNvSpPr/>
          <p:nvPr/>
        </p:nvSpPr>
        <p:spPr>
          <a:xfrm>
            <a:off x="8062315" y="1305264"/>
            <a:ext cx="1259251" cy="32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Rutina</a:t>
            </a:r>
            <a:endParaRPr lang="en-US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EF7B7C5C-BA62-CC9E-7763-16FBB493D59F}"/>
              </a:ext>
            </a:extLst>
          </p:cNvPr>
          <p:cNvSpPr/>
          <p:nvPr/>
        </p:nvSpPr>
        <p:spPr>
          <a:xfrm>
            <a:off x="8069684" y="1655024"/>
            <a:ext cx="1733352" cy="38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0" i="0" u="none" strike="noStrike" dirty="0">
                <a:solidFill>
                  <a:srgbClr val="333F70"/>
                </a:solidFill>
                <a:effectLst/>
                <a:latin typeface="Open Sans" panose="020B0606030504020204" pitchFamily="34" charset="0"/>
              </a:rPr>
              <a:t>Visualiza la rutina</a:t>
            </a:r>
            <a:endParaRPr lang="en-US" sz="160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CCA9ED6-C4E2-C474-005E-EEBD045972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9684" y="2170688"/>
            <a:ext cx="2503764" cy="55675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2921D32-E24E-55EC-59CA-4AF64DE33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612035" y="2170690"/>
            <a:ext cx="2503763" cy="556754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AD58F63F-AF1D-0102-4718-A1E82FBB342C}"/>
              </a:ext>
            </a:extLst>
          </p:cNvPr>
          <p:cNvSpPr/>
          <p:nvPr/>
        </p:nvSpPr>
        <p:spPr>
          <a:xfrm>
            <a:off x="11694953" y="1183565"/>
            <a:ext cx="1589532" cy="34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Acerca de</a:t>
            </a:r>
            <a:endParaRPr 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CCE925E-2014-57CE-7A53-1AFBD7FFCA98}"/>
              </a:ext>
            </a:extLst>
          </p:cNvPr>
          <p:cNvSpPr/>
          <p:nvPr/>
        </p:nvSpPr>
        <p:spPr>
          <a:xfrm>
            <a:off x="11694953" y="1485317"/>
            <a:ext cx="2681498" cy="632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0" i="0" u="none" strike="noStrike" dirty="0">
                <a:solidFill>
                  <a:srgbClr val="333F70"/>
                </a:solidFill>
                <a:effectLst/>
                <a:latin typeface="Open Sans" panose="020B0606030504020204" pitchFamily="34" charset="0"/>
              </a:rPr>
              <a:t>Info del creador</a:t>
            </a: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</a:rPr>
              <a:t> y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anose="020B0606030504020204" pitchFamily="34" charset="0"/>
              </a:rPr>
              <a:t>version de la app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188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59" y="0"/>
            <a:ext cx="5463761" cy="81958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0696" y="275177"/>
            <a:ext cx="8009083" cy="1405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s-ES" sz="3200" b="1" dirty="0">
                <a:solidFill>
                  <a:srgbClr val="333F70"/>
                </a:solidFill>
                <a:latin typeface="Unbounded Bold" pitchFamily="34" charset="0"/>
              </a:rPr>
              <a:t>Implementación. Tecnologías y </a:t>
            </a:r>
          </a:p>
          <a:p>
            <a:pPr marL="0" indent="0">
              <a:lnSpc>
                <a:spcPts val="5450"/>
              </a:lnSpc>
              <a:buNone/>
            </a:pPr>
            <a:r>
              <a:rPr lang="es-ES" sz="3200" b="1" dirty="0">
                <a:solidFill>
                  <a:srgbClr val="333F70"/>
                </a:solidFill>
                <a:latin typeface="Unbounded Bold" pitchFamily="34" charset="0"/>
              </a:rPr>
              <a:t>metodologías utilizadas</a:t>
            </a:r>
            <a:endParaRPr lang="en-US" sz="3200" b="1" dirty="0">
              <a:solidFill>
                <a:srgbClr val="333F70"/>
              </a:solidFill>
              <a:latin typeface="Unbounded Bold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86" y="1922383"/>
            <a:ext cx="557213" cy="5572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3986" y="2702480"/>
            <a:ext cx="3348276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Lenguaje y Entorno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1151909" y="2652948"/>
            <a:ext cx="3624739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 y Android Studio.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474" y="3886555"/>
            <a:ext cx="557213" cy="5572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0468" y="4682515"/>
            <a:ext cx="302359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Gestión de Datos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1088276" y="4720976"/>
            <a:ext cx="1024638" cy="34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SQLite.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82" y="5840551"/>
            <a:ext cx="557213" cy="5572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1282" y="6555530"/>
            <a:ext cx="3617357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Control de Versiones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1261548" y="6516171"/>
            <a:ext cx="1702731" cy="34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 y GitHub .</a:t>
            </a:r>
            <a:endParaRPr lang="en-US" sz="1750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6E69FF-5869-8EDF-4C97-BC3CD9553B98}"/>
              </a:ext>
            </a:extLst>
          </p:cNvPr>
          <p:cNvSpPr/>
          <p:nvPr/>
        </p:nvSpPr>
        <p:spPr>
          <a:xfrm>
            <a:off x="9995237" y="2642868"/>
            <a:ext cx="1039080" cy="467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A2C637EB-5753-1172-5459-C0B883B19F97}"/>
              </a:ext>
            </a:extLst>
          </p:cNvPr>
          <p:cNvSpPr/>
          <p:nvPr/>
        </p:nvSpPr>
        <p:spPr>
          <a:xfrm>
            <a:off x="9676964" y="46527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DF06C6F4-2B65-0E99-7E09-A5FD67F24F19}"/>
              </a:ext>
            </a:extLst>
          </p:cNvPr>
          <p:cNvSpPr/>
          <p:nvPr/>
        </p:nvSpPr>
        <p:spPr>
          <a:xfrm>
            <a:off x="9913473" y="64245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76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228"/>
            <a:ext cx="12542066" cy="156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ES" sz="4450" b="1" dirty="0">
                <a:solidFill>
                  <a:srgbClr val="333F70"/>
                </a:solidFill>
                <a:latin typeface="Unbounded Bold" pitchFamily="34" charset="0"/>
              </a:rPr>
              <a:t>Planificación del proyecto.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s-ES" sz="4450" b="1" dirty="0">
                <a:solidFill>
                  <a:srgbClr val="333F70"/>
                </a:solidFill>
                <a:latin typeface="Unbounded Bold" pitchFamily="34" charset="0"/>
              </a:rPr>
              <a:t>Cronograma de actividades.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30393" y="2833142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4" name="Shape 2"/>
          <p:cNvSpPr/>
          <p:nvPr/>
        </p:nvSpPr>
        <p:spPr>
          <a:xfrm>
            <a:off x="2460346" y="283314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5" name="Shape 3"/>
          <p:cNvSpPr/>
          <p:nvPr/>
        </p:nvSpPr>
        <p:spPr>
          <a:xfrm>
            <a:off x="2220435" y="25779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6" name="Text 4"/>
          <p:cNvSpPr/>
          <p:nvPr/>
        </p:nvSpPr>
        <p:spPr>
          <a:xfrm>
            <a:off x="2387122" y="266300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57207" y="3853865"/>
            <a:ext cx="263687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Definición de Requisitos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(2 semanas)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5777784" y="283314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0" name="Shape 8"/>
          <p:cNvSpPr/>
          <p:nvPr/>
        </p:nvSpPr>
        <p:spPr>
          <a:xfrm>
            <a:off x="5537873" y="25779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9"/>
          <p:cNvSpPr/>
          <p:nvPr/>
        </p:nvSpPr>
        <p:spPr>
          <a:xfrm>
            <a:off x="5650983" y="2663001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474526" y="3853865"/>
            <a:ext cx="263699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Desarrollo del Sistema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(8 semanas)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9095223" y="283314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5" name="Shape 13"/>
          <p:cNvSpPr/>
          <p:nvPr/>
        </p:nvSpPr>
        <p:spPr>
          <a:xfrm>
            <a:off x="8855312" y="25779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6" name="Text 14"/>
          <p:cNvSpPr/>
          <p:nvPr/>
        </p:nvSpPr>
        <p:spPr>
          <a:xfrm>
            <a:off x="8967707" y="2663001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791965" y="3853865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Pruebas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(4 semanas)</a:t>
            </a:r>
            <a:endParaRPr lang="en-US" sz="2200" dirty="0"/>
          </a:p>
        </p:txBody>
      </p:sp>
      <p:sp>
        <p:nvSpPr>
          <p:cNvPr id="19" name="Shape 17"/>
          <p:cNvSpPr/>
          <p:nvPr/>
        </p:nvSpPr>
        <p:spPr>
          <a:xfrm>
            <a:off x="12412661" y="2833142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20" name="Shape 18"/>
          <p:cNvSpPr/>
          <p:nvPr/>
        </p:nvSpPr>
        <p:spPr>
          <a:xfrm>
            <a:off x="12172750" y="25779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21" name="Text 19"/>
          <p:cNvSpPr/>
          <p:nvPr/>
        </p:nvSpPr>
        <p:spPr>
          <a:xfrm>
            <a:off x="12281454" y="2663001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11109403" y="3853865"/>
            <a:ext cx="26369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Despliegue y Puesta en Marcha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(2 semanas)</a:t>
            </a:r>
            <a:endParaRPr lang="en-US" sz="22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B30F57A-027E-1870-05A2-DF16B6FC3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6" y="6029018"/>
            <a:ext cx="14458848" cy="1566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43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BC8711-6DDB-8406-A6B1-0D9E427272A6}"/>
              </a:ext>
            </a:extLst>
          </p:cNvPr>
          <p:cNvSpPr/>
          <p:nvPr/>
        </p:nvSpPr>
        <p:spPr>
          <a:xfrm>
            <a:off x="663416" y="521256"/>
            <a:ext cx="11786116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Procedimientos de Control y Evaluación</a:t>
            </a:r>
            <a:endParaRPr lang="en-US" sz="4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9000CD6-6587-77B3-B396-3686E2793740}"/>
              </a:ext>
            </a:extLst>
          </p:cNvPr>
          <p:cNvSpPr/>
          <p:nvPr/>
        </p:nvSpPr>
        <p:spPr>
          <a:xfrm>
            <a:off x="936307" y="1492806"/>
            <a:ext cx="45719" cy="5411152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8B61771-4F61-33BB-EBB6-26F402F64FE1}"/>
              </a:ext>
            </a:extLst>
          </p:cNvPr>
          <p:cNvSpPr/>
          <p:nvPr/>
        </p:nvSpPr>
        <p:spPr>
          <a:xfrm>
            <a:off x="1138118" y="1907858"/>
            <a:ext cx="663416" cy="22860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EAB671D-2BB8-E2C5-C79D-F2ADC28F4002}"/>
              </a:ext>
            </a:extLst>
          </p:cNvPr>
          <p:cNvSpPr/>
          <p:nvPr/>
        </p:nvSpPr>
        <p:spPr>
          <a:xfrm>
            <a:off x="734497" y="1706047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E338D1D-E89F-8B33-9E89-00057E5B405F}"/>
              </a:ext>
            </a:extLst>
          </p:cNvPr>
          <p:cNvSpPr/>
          <p:nvPr/>
        </p:nvSpPr>
        <p:spPr>
          <a:xfrm>
            <a:off x="873800" y="1777127"/>
            <a:ext cx="14787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33EFE1A-8A75-E8D6-AFCC-B26AC25CE137}"/>
              </a:ext>
            </a:extLst>
          </p:cNvPr>
          <p:cNvSpPr/>
          <p:nvPr/>
        </p:nvSpPr>
        <p:spPr>
          <a:xfrm>
            <a:off x="1990368" y="1682353"/>
            <a:ext cx="4796076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Funciones clave implementadas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9EA1545-BB2E-7D47-96E1-870BCD24BB8A}"/>
              </a:ext>
            </a:extLst>
          </p:cNvPr>
          <p:cNvSpPr/>
          <p:nvPr/>
        </p:nvSpPr>
        <p:spPr>
          <a:xfrm>
            <a:off x="1990368" y="2092166"/>
            <a:ext cx="119766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Gestión de asanas, Gestión de rutinas, votación comunitaria, buscador avanzado</a:t>
            </a:r>
            <a:endParaRPr lang="en-US" sz="14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D5F1F14-80FF-71A9-A605-D3D07A2F96E8}"/>
              </a:ext>
            </a:extLst>
          </p:cNvPr>
          <p:cNvSpPr/>
          <p:nvPr/>
        </p:nvSpPr>
        <p:spPr>
          <a:xfrm>
            <a:off x="1138118" y="3189565"/>
            <a:ext cx="663416" cy="22860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BA0E6018-EF4F-8EC4-02A2-3BB06AAFB1D5}"/>
              </a:ext>
            </a:extLst>
          </p:cNvPr>
          <p:cNvSpPr/>
          <p:nvPr/>
        </p:nvSpPr>
        <p:spPr>
          <a:xfrm>
            <a:off x="734497" y="2987754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7168938-9CCC-14D1-52F6-D758C37B7743}"/>
              </a:ext>
            </a:extLst>
          </p:cNvPr>
          <p:cNvSpPr/>
          <p:nvPr/>
        </p:nvSpPr>
        <p:spPr>
          <a:xfrm>
            <a:off x="829032" y="3058835"/>
            <a:ext cx="23741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DBAD64A-310A-59EC-17FE-ADB80ACDC9E5}"/>
              </a:ext>
            </a:extLst>
          </p:cNvPr>
          <p:cNvSpPr/>
          <p:nvPr/>
        </p:nvSpPr>
        <p:spPr>
          <a:xfrm>
            <a:off x="1990368" y="2964061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Satisfacción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766C524-3010-3E0D-0C13-DAF3C6AF2041}"/>
              </a:ext>
            </a:extLst>
          </p:cNvPr>
          <p:cNvSpPr/>
          <p:nvPr/>
        </p:nvSpPr>
        <p:spPr>
          <a:xfrm>
            <a:off x="1990368" y="3373874"/>
            <a:ext cx="119766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Encuestas post-uso, feedback de soporte</a:t>
            </a:r>
            <a:endParaRPr lang="en-US" sz="145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95CF36DD-BE3A-958F-15F9-FC101A52207F}"/>
              </a:ext>
            </a:extLst>
          </p:cNvPr>
          <p:cNvSpPr/>
          <p:nvPr/>
        </p:nvSpPr>
        <p:spPr>
          <a:xfrm>
            <a:off x="1138118" y="4471273"/>
            <a:ext cx="663416" cy="22860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FF59A4A-93C5-75E4-2EA3-226190550698}"/>
              </a:ext>
            </a:extLst>
          </p:cNvPr>
          <p:cNvSpPr/>
          <p:nvPr/>
        </p:nvSpPr>
        <p:spPr>
          <a:xfrm>
            <a:off x="734497" y="4269462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CFFB697-B291-7808-137C-578CF3A5BC2C}"/>
              </a:ext>
            </a:extLst>
          </p:cNvPr>
          <p:cNvSpPr/>
          <p:nvPr/>
        </p:nvSpPr>
        <p:spPr>
          <a:xfrm>
            <a:off x="828437" y="4340543"/>
            <a:ext cx="238482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D90E5957-BAB5-19F8-A7B6-6B50F709F50D}"/>
              </a:ext>
            </a:extLst>
          </p:cNvPr>
          <p:cNvSpPr/>
          <p:nvPr/>
        </p:nvSpPr>
        <p:spPr>
          <a:xfrm>
            <a:off x="1990368" y="4245769"/>
            <a:ext cx="3911322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Requisitos No Funcionales</a:t>
            </a:r>
            <a:endParaRPr lang="en-US" sz="2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6B71D3FA-4176-04F6-EBB0-A5D107BC5F1B}"/>
              </a:ext>
            </a:extLst>
          </p:cNvPr>
          <p:cNvSpPr/>
          <p:nvPr/>
        </p:nvSpPr>
        <p:spPr>
          <a:xfrm>
            <a:off x="1990368" y="4655582"/>
            <a:ext cx="119766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Interfaz intuitiva, compatibilidad multiplataforma, seguridad</a:t>
            </a:r>
            <a:endParaRPr lang="en-US" sz="145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BC44FE64-ED24-41C3-5594-866256DE1453}"/>
              </a:ext>
            </a:extLst>
          </p:cNvPr>
          <p:cNvSpPr/>
          <p:nvPr/>
        </p:nvSpPr>
        <p:spPr>
          <a:xfrm>
            <a:off x="1138118" y="5752981"/>
            <a:ext cx="663416" cy="22860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442AEBF3-1023-2A88-B927-AF7A62B5E3ED}"/>
              </a:ext>
            </a:extLst>
          </p:cNvPr>
          <p:cNvSpPr/>
          <p:nvPr/>
        </p:nvSpPr>
        <p:spPr>
          <a:xfrm>
            <a:off x="734497" y="5551170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1904C16B-8533-1E40-6F96-75C18798301B}"/>
              </a:ext>
            </a:extLst>
          </p:cNvPr>
          <p:cNvSpPr/>
          <p:nvPr/>
        </p:nvSpPr>
        <p:spPr>
          <a:xfrm>
            <a:off x="825341" y="5622250"/>
            <a:ext cx="24479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54181E1B-311A-1729-9E63-5A393BDAF757}"/>
              </a:ext>
            </a:extLst>
          </p:cNvPr>
          <p:cNvSpPr/>
          <p:nvPr/>
        </p:nvSpPr>
        <p:spPr>
          <a:xfrm>
            <a:off x="1990368" y="5527477"/>
            <a:ext cx="335994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Gestión de Incidencias</a:t>
            </a:r>
            <a:endParaRPr lang="en-US" sz="24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06F27808-D3F3-B255-A142-AA230B962C9C}"/>
              </a:ext>
            </a:extLst>
          </p:cNvPr>
          <p:cNvSpPr/>
          <p:nvPr/>
        </p:nvSpPr>
        <p:spPr>
          <a:xfrm>
            <a:off x="1990368" y="5937290"/>
            <a:ext cx="1197661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Registro, priorización y resolución iterativa de errores</a:t>
            </a:r>
            <a:endParaRPr lang="en-US" sz="145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F14C163B-1437-74D1-B047-7E1CF945AA88}"/>
              </a:ext>
            </a:extLst>
          </p:cNvPr>
          <p:cNvSpPr/>
          <p:nvPr/>
        </p:nvSpPr>
        <p:spPr>
          <a:xfrm>
            <a:off x="1138118" y="7034689"/>
            <a:ext cx="663416" cy="22860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DC579F53-5E07-9F07-84BC-9AF2CB2B9D0E}"/>
              </a:ext>
            </a:extLst>
          </p:cNvPr>
          <p:cNvSpPr/>
          <p:nvPr/>
        </p:nvSpPr>
        <p:spPr>
          <a:xfrm>
            <a:off x="734497" y="6832878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C6D7BC5F-7F73-F887-2D04-945F7A1DB610}"/>
              </a:ext>
            </a:extLst>
          </p:cNvPr>
          <p:cNvSpPr/>
          <p:nvPr/>
        </p:nvSpPr>
        <p:spPr>
          <a:xfrm>
            <a:off x="832961" y="6903958"/>
            <a:ext cx="22943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12968585-7FB1-0AC2-61D8-0F73DFFB9C5B}"/>
              </a:ext>
            </a:extLst>
          </p:cNvPr>
          <p:cNvSpPr/>
          <p:nvPr/>
        </p:nvSpPr>
        <p:spPr>
          <a:xfrm>
            <a:off x="1990368" y="6832878"/>
            <a:ext cx="3359944" cy="27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Método de Evaluación</a:t>
            </a:r>
            <a:endParaRPr lang="en-US" sz="24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982F3E0B-0577-7FB4-51CE-993D128B7D94}"/>
              </a:ext>
            </a:extLst>
          </p:cNvPr>
          <p:cNvSpPr/>
          <p:nvPr/>
        </p:nvSpPr>
        <p:spPr>
          <a:xfrm>
            <a:off x="1990368" y="7181890"/>
            <a:ext cx="4969939" cy="340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Pruebas funcionales, Alpha/Beta, tiempo de respuesta &lt;2s</a:t>
            </a:r>
            <a:endParaRPr lang="en-US" sz="1450" dirty="0"/>
          </a:p>
        </p:txBody>
      </p:sp>
      <p:sp>
        <p:nvSpPr>
          <p:cNvPr id="29" name="Shape 22">
            <a:extLst>
              <a:ext uri="{FF2B5EF4-FFF2-40B4-BE49-F238E27FC236}">
                <a16:creationId xmlns:a16="http://schemas.microsoft.com/office/drawing/2014/main" id="{AF92B4AD-2478-B09A-3A12-8F94AE8ACA68}"/>
              </a:ext>
            </a:extLst>
          </p:cNvPr>
          <p:cNvSpPr/>
          <p:nvPr/>
        </p:nvSpPr>
        <p:spPr>
          <a:xfrm>
            <a:off x="6960307" y="6997363"/>
            <a:ext cx="663416" cy="22860"/>
          </a:xfrm>
          <a:prstGeom prst="roundRect">
            <a:avLst>
              <a:gd name="adj" fmla="val 34831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E4260807-3725-902E-EE27-B6E27AF64F15}"/>
              </a:ext>
            </a:extLst>
          </p:cNvPr>
          <p:cNvSpPr/>
          <p:nvPr/>
        </p:nvSpPr>
        <p:spPr>
          <a:xfrm>
            <a:off x="8004663" y="6847126"/>
            <a:ext cx="4578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Participación de Usuarios</a:t>
            </a:r>
            <a:endParaRPr lang="en-US" sz="2400" dirty="0"/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29DD14C3-EAA4-45D5-731C-EFECA0A0E030}"/>
              </a:ext>
            </a:extLst>
          </p:cNvPr>
          <p:cNvSpPr/>
          <p:nvPr/>
        </p:nvSpPr>
        <p:spPr>
          <a:xfrm>
            <a:off x="8004542" y="72695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Pruebas beta y encuestas para </a:t>
            </a:r>
            <a:r>
              <a:rPr lang="en-US" sz="14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retroalimentación</a:t>
            </a: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continua</a:t>
            </a:r>
          </a:p>
        </p:txBody>
      </p:sp>
      <p:sp>
        <p:nvSpPr>
          <p:cNvPr id="34" name="Shape 23">
            <a:extLst>
              <a:ext uri="{FF2B5EF4-FFF2-40B4-BE49-F238E27FC236}">
                <a16:creationId xmlns:a16="http://schemas.microsoft.com/office/drawing/2014/main" id="{2DB52624-8987-D560-47B8-3BB8AAABC5C8}"/>
              </a:ext>
            </a:extLst>
          </p:cNvPr>
          <p:cNvSpPr/>
          <p:nvPr/>
        </p:nvSpPr>
        <p:spPr>
          <a:xfrm>
            <a:off x="7457541" y="6835696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35" name="Text 24">
            <a:extLst>
              <a:ext uri="{FF2B5EF4-FFF2-40B4-BE49-F238E27FC236}">
                <a16:creationId xmlns:a16="http://schemas.microsoft.com/office/drawing/2014/main" id="{375CE8FE-F5D4-5F1F-4C8A-A87CED2D5FD0}"/>
              </a:ext>
            </a:extLst>
          </p:cNvPr>
          <p:cNvSpPr/>
          <p:nvPr/>
        </p:nvSpPr>
        <p:spPr>
          <a:xfrm>
            <a:off x="7556005" y="6958926"/>
            <a:ext cx="22943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</a:rPr>
              <a:t>6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40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ED80F45-815A-70CD-05E3-C74005B55777}"/>
              </a:ext>
            </a:extLst>
          </p:cNvPr>
          <p:cNvSpPr/>
          <p:nvPr/>
        </p:nvSpPr>
        <p:spPr>
          <a:xfrm>
            <a:off x="6001116" y="576801"/>
            <a:ext cx="8125850" cy="6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4800" b="1">
                <a:solidFill>
                  <a:srgbClr val="333F70"/>
                </a:solidFill>
                <a:latin typeface="Unbounded Bold" pitchFamily="34" charset="0"/>
              </a:rPr>
              <a:t>Conclusiones finales</a:t>
            </a:r>
            <a:endParaRPr lang="en-US" sz="4800" dirty="0"/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796BA37B-BBED-458D-A590-C412E9A25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4" name="Text 1"/>
          <p:cNvSpPr/>
          <p:nvPr/>
        </p:nvSpPr>
        <p:spPr>
          <a:xfrm>
            <a:off x="5765700" y="1848678"/>
            <a:ext cx="8361266" cy="5246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8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lvl="1"/>
            <a:endParaRPr lang="es-ES" sz="28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Potencial de la aplicación.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Futuras mejoras.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Mejora constante.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1376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6832"/>
            <a:ext cx="2714724" cy="66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Indice</a:t>
            </a:r>
            <a:endParaRPr lang="en-US" sz="4450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1829D24-52EC-4A9A-B003-56115A4B2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25" y="1401654"/>
            <a:ext cx="6135706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Resumen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del Sector y Oportunidades de Negocio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Objetivos del Proyecto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Requisitos del Sistema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Diseño del Sistema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Técnica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Planificación y Control del Proyecto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Conclusiones y Futuro del Proyecto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s-ES" altLang="es-ES" sz="32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Referencias y Créditos </a:t>
            </a:r>
            <a:endParaRPr lang="es-ES" altLang="es-ES" sz="32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755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59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Resumen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354978" y="1842772"/>
            <a:ext cx="5112535" cy="126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3200" u="sng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“Que es AsanaYoga”</a:t>
            </a:r>
            <a:endParaRPr lang="en-US" sz="3200" u="sng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137404" y="3195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sz="2800" dirty="0"/>
          </a:p>
        </p:txBody>
      </p:sp>
      <p:sp>
        <p:nvSpPr>
          <p:cNvPr id="6" name="Text 3"/>
          <p:cNvSpPr/>
          <p:nvPr/>
        </p:nvSpPr>
        <p:spPr>
          <a:xfrm>
            <a:off x="1294518" y="3317330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864947" y="3232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Propósito</a:t>
            </a:r>
            <a:endParaRPr lang="en-US" sz="2800" dirty="0"/>
          </a:p>
        </p:txBody>
      </p:sp>
      <p:sp>
        <p:nvSpPr>
          <p:cNvPr id="13" name="Shape 10"/>
          <p:cNvSpPr/>
          <p:nvPr/>
        </p:nvSpPr>
        <p:spPr>
          <a:xfrm>
            <a:off x="1137404" y="40132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sz="2800" dirty="0"/>
          </a:p>
        </p:txBody>
      </p:sp>
      <p:sp>
        <p:nvSpPr>
          <p:cNvPr id="14" name="Text 11"/>
          <p:cNvSpPr/>
          <p:nvPr/>
        </p:nvSpPr>
        <p:spPr>
          <a:xfrm>
            <a:off x="1239525" y="4169230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</a:rPr>
              <a:t>2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854673" y="4169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Beneficios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3389" y="31238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Análisis del Sector y </a:t>
            </a:r>
            <a:r>
              <a:rPr lang="es-E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Oportunidades</a:t>
            </a: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Negocio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4150570" y="5494732"/>
            <a:ext cx="6442086" cy="186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Demanda de bienestar.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Personalización y creación de comunidades.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Expansión internacional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2792979" y="48421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33F70"/>
                </a:solidFill>
                <a:latin typeface="Unbounded Bold" pitchFamily="34" charset="0"/>
              </a:rPr>
              <a:t>Oportunidades</a:t>
            </a:r>
            <a:endParaRPr lang="en-US" sz="2400" b="1" dirty="0">
              <a:solidFill>
                <a:srgbClr val="333F70"/>
              </a:solidFill>
              <a:latin typeface="Unbounded Bold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08371EF-E761-4B33-B88E-AB7A43357CE2}"/>
              </a:ext>
            </a:extLst>
          </p:cNvPr>
          <p:cNvSpPr/>
          <p:nvPr/>
        </p:nvSpPr>
        <p:spPr>
          <a:xfrm>
            <a:off x="2792979" y="1936309"/>
            <a:ext cx="6998694" cy="297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ES" sz="2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Clasificación de empresas relacionadas</a:t>
            </a:r>
            <a:endParaRPr lang="es-ES" sz="2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3BF86E23-0DA4-4D82-8136-F2E1B1085219}"/>
              </a:ext>
            </a:extLst>
          </p:cNvPr>
          <p:cNvSpPr/>
          <p:nvPr/>
        </p:nvSpPr>
        <p:spPr>
          <a:xfrm>
            <a:off x="4150571" y="2560647"/>
            <a:ext cx="6244709" cy="1868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Startups de Bienestar Digital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Centros de Yoga y Fitness con Presencia Digital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Empresas Tecnológicas Especializadas en Aplicaciones de Bienestar</a:t>
            </a:r>
            <a:endParaRPr lang="en-US" sz="24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645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8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5" name="Text 2"/>
          <p:cNvSpPr/>
          <p:nvPr/>
        </p:nvSpPr>
        <p:spPr>
          <a:xfrm>
            <a:off x="1000259" y="3161764"/>
            <a:ext cx="3297196" cy="2065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Creación 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200" b="1" dirty="0">
              <a:solidFill>
                <a:srgbClr val="333F70"/>
              </a:solidFill>
              <a:latin typeface="Unbounded Bold" pitchFamily="34" charset="0"/>
              <a:ea typeface="Unbounded Bold" pitchFamily="34" charset="-122"/>
              <a:cs typeface="Unbounded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 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200" b="1" dirty="0">
              <a:solidFill>
                <a:srgbClr val="333F70"/>
              </a:solidFill>
              <a:latin typeface="Unbounded Bold" pitchFamily="34" charset="0"/>
              <a:ea typeface="Unbounded Bold" pitchFamily="34" charset="-122"/>
              <a:cs typeface="Unbounded Bold" pitchFamily="34" charset="-12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s-E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Comunidad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693087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8" name="Text 5"/>
          <p:cNvSpPr/>
          <p:nvPr/>
        </p:nvSpPr>
        <p:spPr>
          <a:xfrm>
            <a:off x="4927520" y="3161764"/>
            <a:ext cx="3195995" cy="1819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</a:rPr>
              <a:t>Catálogo 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200" b="1" dirty="0">
              <a:solidFill>
                <a:srgbClr val="333F70"/>
              </a:solidFill>
              <a:latin typeface="Unbounded Bold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</a:rPr>
              <a:t>de </a:t>
            </a:r>
          </a:p>
          <a:p>
            <a:pPr marL="0" indent="0" algn="ctr">
              <a:lnSpc>
                <a:spcPts val="2750"/>
              </a:lnSpc>
              <a:buNone/>
            </a:pPr>
            <a:endParaRPr lang="en-US" sz="3200" b="1" dirty="0">
              <a:solidFill>
                <a:srgbClr val="333F70"/>
              </a:solidFill>
              <a:latin typeface="Unbounded Bold" pitchFamily="34" charset="0"/>
            </a:endParaRPr>
          </a:p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</a:rPr>
              <a:t>Posturas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8"/>
          <p:cNvSpPr/>
          <p:nvPr/>
        </p:nvSpPr>
        <p:spPr>
          <a:xfrm>
            <a:off x="2254734" y="6102680"/>
            <a:ext cx="4876705" cy="729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Personalización</a:t>
            </a: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 </a:t>
            </a:r>
            <a:r>
              <a:rPr lang="en-US" sz="3200" b="1" dirty="0" err="1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rutinas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291" y="479068"/>
            <a:ext cx="746831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Requisitos del Sistema</a:t>
            </a:r>
            <a:endParaRPr lang="en-US" sz="41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17374273-669D-48F5-B2AD-D4F8E874112F}"/>
              </a:ext>
            </a:extLst>
          </p:cNvPr>
          <p:cNvSpPr/>
          <p:nvPr/>
        </p:nvSpPr>
        <p:spPr>
          <a:xfrm>
            <a:off x="701210" y="1806266"/>
            <a:ext cx="5442735" cy="51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</a:rPr>
              <a:t>Requisitos Funcionales</a:t>
            </a: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097A3B8F-1FAC-4414-BA48-8E4A91BD756E}"/>
              </a:ext>
            </a:extLst>
          </p:cNvPr>
          <p:cNvSpPr/>
          <p:nvPr/>
        </p:nvSpPr>
        <p:spPr>
          <a:xfrm>
            <a:off x="927241" y="26677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Interfaz sencilla</a:t>
            </a:r>
            <a:endParaRPr lang="en-US" sz="28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9CD5CDC7-3924-4762-A75B-D258FE8BEF4B}"/>
              </a:ext>
            </a:extLst>
          </p:cNvPr>
          <p:cNvSpPr/>
          <p:nvPr/>
        </p:nvSpPr>
        <p:spPr>
          <a:xfrm>
            <a:off x="895830" y="3301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Gestión de usuarios fácil</a:t>
            </a:r>
            <a:endParaRPr lang="en-US" sz="28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93695EF5-4FE2-41B3-9192-B954BDAE8B50}"/>
              </a:ext>
            </a:extLst>
          </p:cNvPr>
          <p:cNvSpPr/>
          <p:nvPr/>
        </p:nvSpPr>
        <p:spPr>
          <a:xfrm>
            <a:off x="927242" y="39308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Catálogo completo</a:t>
            </a:r>
            <a:endParaRPr lang="en-US" sz="28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78EE0980-7FA7-42AB-8594-4413D71C44D6}"/>
              </a:ext>
            </a:extLst>
          </p:cNvPr>
          <p:cNvSpPr/>
          <p:nvPr/>
        </p:nvSpPr>
        <p:spPr>
          <a:xfrm>
            <a:off x="927242" y="47184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Búsqueda rápida</a:t>
            </a:r>
            <a:endParaRPr lang="en-US" sz="28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28004111-26EE-4578-97CD-98AE1968A746}"/>
              </a:ext>
            </a:extLst>
          </p:cNvPr>
          <p:cNvSpPr/>
          <p:nvPr/>
        </p:nvSpPr>
        <p:spPr>
          <a:xfrm>
            <a:off x="895830" y="6064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de votación (Shantis)</a:t>
            </a:r>
            <a:endParaRPr lang="en-US" sz="280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D6CE65D8-7EA8-421C-9E79-BA6394CA8F11}"/>
              </a:ext>
            </a:extLst>
          </p:cNvPr>
          <p:cNvSpPr/>
          <p:nvPr/>
        </p:nvSpPr>
        <p:spPr>
          <a:xfrm>
            <a:off x="7504375" y="1738981"/>
            <a:ext cx="6424815" cy="654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</a:rPr>
              <a:t>Requisitos No Funcionales</a:t>
            </a: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BCDBD019-FFA3-4789-BFD7-2D2F8E2C638F}"/>
              </a:ext>
            </a:extLst>
          </p:cNvPr>
          <p:cNvSpPr/>
          <p:nvPr/>
        </p:nvSpPr>
        <p:spPr>
          <a:xfrm>
            <a:off x="7907634" y="2672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Multiplataforma</a:t>
            </a:r>
            <a:endParaRPr lang="en-US" sz="28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111E0B0-2493-48DC-9491-5D17A957E1E2}"/>
              </a:ext>
            </a:extLst>
          </p:cNvPr>
          <p:cNvSpPr/>
          <p:nvPr/>
        </p:nvSpPr>
        <p:spPr>
          <a:xfrm>
            <a:off x="7907633" y="3301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Seguridad óptima</a:t>
            </a:r>
            <a:endParaRPr lang="en-US" sz="2800" dirty="0"/>
          </a:p>
        </p:txBody>
      </p:sp>
      <p:sp>
        <p:nvSpPr>
          <p:cNvPr id="2" name="Text 5">
            <a:extLst>
              <a:ext uri="{FF2B5EF4-FFF2-40B4-BE49-F238E27FC236}">
                <a16:creationId xmlns:a16="http://schemas.microsoft.com/office/drawing/2014/main" id="{AC931AF1-8EC2-9979-A6E7-ED7CC7405ED4}"/>
              </a:ext>
            </a:extLst>
          </p:cNvPr>
          <p:cNvSpPr/>
          <p:nvPr/>
        </p:nvSpPr>
        <p:spPr>
          <a:xfrm>
            <a:off x="927242" y="53246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Creación</a:t>
            </a: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</a:t>
            </a:r>
            <a:r>
              <a:rPr lang="en-US" sz="28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rutinas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258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2716" y="465984"/>
            <a:ext cx="14104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del Sistema. Diseño de Arquitectura</a:t>
            </a:r>
            <a:endParaRPr lang="en-US" sz="40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17FA7E1-8E5D-FDA1-DBDB-83B9A40D48B2}"/>
              </a:ext>
            </a:extLst>
          </p:cNvPr>
          <p:cNvSpPr/>
          <p:nvPr/>
        </p:nvSpPr>
        <p:spPr>
          <a:xfrm>
            <a:off x="773129" y="2023872"/>
            <a:ext cx="13594554" cy="496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ha seguido una arquitectura por capas estructurada de la siguiente forma: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Presentación (Frontent)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Lógica de Negocio (Backend)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 de Acceso a Datos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Capa de Infraestructura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42" y="494704"/>
            <a:ext cx="11126841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del Sistema. Diseño de datos </a:t>
            </a:r>
            <a:endParaRPr lang="en-US" sz="36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D62AA75-7323-6EA7-D4CA-F3AC03FAC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79" y="1607995"/>
            <a:ext cx="10506505" cy="5214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107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735" y="464344"/>
            <a:ext cx="11715750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del Sistema. </a:t>
            </a: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Diseño de Interfaces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982451" y="1493529"/>
            <a:ext cx="3154323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Inicio de Sesión y Registro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982451" y="1800879"/>
            <a:ext cx="320849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Acceso rápido y sencillo.</a:t>
            </a:r>
            <a:endParaRPr lang="en-US" sz="1600" dirty="0"/>
          </a:p>
        </p:txBody>
      </p:sp>
      <p:pic>
        <p:nvPicPr>
          <p:cNvPr id="22" name="Imagen 2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9F16DBA-55E5-E6DD-E8C4-471B760E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73" y="2314187"/>
            <a:ext cx="2503765" cy="5567547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304952B4-9684-525C-5B62-1A201B6FF0C6}"/>
              </a:ext>
            </a:extLst>
          </p:cNvPr>
          <p:cNvSpPr/>
          <p:nvPr/>
        </p:nvSpPr>
        <p:spPr>
          <a:xfrm>
            <a:off x="6045898" y="1402007"/>
            <a:ext cx="3539891" cy="25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Pantalla Principal</a:t>
            </a:r>
            <a:endParaRPr lang="en-US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719ACD70-E8E8-21A6-BA4E-D9BEB1B5E3AA}"/>
              </a:ext>
            </a:extLst>
          </p:cNvPr>
          <p:cNvSpPr/>
          <p:nvPr/>
        </p:nvSpPr>
        <p:spPr>
          <a:xfrm>
            <a:off x="5070391" y="1729397"/>
            <a:ext cx="4809702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600" b="0" i="0" u="none" strike="noStrike" dirty="0">
                <a:solidFill>
                  <a:srgbClr val="333F70"/>
                </a:solidFill>
                <a:effectLst/>
                <a:latin typeface="Open Sans" panose="020B0606030504020204" pitchFamily="34" charset="0"/>
              </a:rPr>
              <a:t>Pantalla principal con acceso a todas las </a:t>
            </a:r>
            <a:r>
              <a:rPr lang="es-ES" sz="1600" dirty="0">
                <a:solidFill>
                  <a:srgbClr val="333F70"/>
                </a:solidFill>
                <a:latin typeface="Open Sans" panose="020B0606030504020204" pitchFamily="34" charset="0"/>
              </a:rPr>
              <a:t>posturas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6BA16C3-3004-7599-B9C5-D2A2769F3E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9335" y="2314186"/>
            <a:ext cx="2503765" cy="5567546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577C607C-A43C-317D-55A0-D5DFC07E106E}"/>
              </a:ext>
            </a:extLst>
          </p:cNvPr>
          <p:cNvSpPr/>
          <p:nvPr/>
        </p:nvSpPr>
        <p:spPr>
          <a:xfrm>
            <a:off x="10174396" y="1402007"/>
            <a:ext cx="3736813" cy="327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33F70"/>
                </a:solidFill>
                <a:latin typeface="Unbounded Bold" pitchFamily="34" charset="0"/>
              </a:rPr>
              <a:t>Busqueda Avanzada</a:t>
            </a:r>
            <a:endParaRPr lang="en-US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29FAE708-9BA5-09F4-3183-9AB69DD7B248}"/>
              </a:ext>
            </a:extLst>
          </p:cNvPr>
          <p:cNvSpPr/>
          <p:nvPr/>
        </p:nvSpPr>
        <p:spPr>
          <a:xfrm>
            <a:off x="10174396" y="1683209"/>
            <a:ext cx="4456004" cy="388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0" i="0" u="none" strike="noStrike" dirty="0">
                <a:solidFill>
                  <a:srgbClr val="333F70"/>
                </a:solidFill>
                <a:effectLst/>
                <a:latin typeface="Open Sans" panose="020B0606030504020204" pitchFamily="34" charset="0"/>
              </a:rPr>
              <a:t>Filtros para una búsqueda eficiente y precisa.</a:t>
            </a:r>
            <a:endParaRPr lang="en-US" sz="1600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FC5F232-19FA-7D46-B7F3-30168C811A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47977" y="2305976"/>
            <a:ext cx="2503765" cy="55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3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444</Words>
  <Application>Microsoft Office PowerPoint</Application>
  <PresentationFormat>Personalizado</PresentationFormat>
  <Paragraphs>140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Open Sans</vt:lpstr>
      <vt:lpstr>Open Sans Bold</vt:lpstr>
      <vt:lpstr>Unbounded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JAVIER MESONERO MORO</cp:lastModifiedBy>
  <cp:revision>39</cp:revision>
  <dcterms:created xsi:type="dcterms:W3CDTF">2024-12-02T14:26:04Z</dcterms:created>
  <dcterms:modified xsi:type="dcterms:W3CDTF">2024-12-08T15:59:00Z</dcterms:modified>
</cp:coreProperties>
</file>